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2" r:id="rId5"/>
    <p:sldId id="256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75045-6EF9-4F87-A8A9-FDF790F9A649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C92B-FFF9-4940-9B9D-5DB9AE3C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Королева Мария Васильевна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учитель географии , руководитель экологического клуба «Ковчег» ГБОУ СОШ «ОЦ»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Рощинский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м.р. Волжский                                          Самарской области : «Система работы по формированию экологической культуры школьников».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работы по формированию экологической культуры школьников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«Воспитание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вокруг общего дела»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выстраиваю  на трёх направлениях: «Воспитание мировоззрения», «Духовно-нравственное воспитание», «Гражданственность и патриотизм» объединяющих в восходящую расширяющуюся спираль, проходящую через призму  отношений ребенка с природой и социумом.  Программа имеет свою цель, задачи, формы и методы, обеспечивающие формирование базовых национальных ценностей и проходит  в три этапа, охватывая возраст учащихся: 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этап - учащиеся 5-6-7 классов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этап - учащиеся 8-9 классов;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этап – учащиеся 10-11 классов.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системы формирования  экологической культуры школьников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воспитание образованных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нравственных, предприимчивых молодых людей, обладающих развитым чувством ответственности за судьбу Родины.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35280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системы формирования экологической культуры школьников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«Воспитание вокруг общего дела»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Учащиеся 5-6-7 классов знакомятся  с отдельными компонентами природы: горными породами, климатом, животными, растениями, почвой, устанавливают  зависимость  образа жизни организма  от условий среды.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Главное  дело - юннатское.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организуют  наблюдения за жизнью птиц, планируют их подкормку, ухаживают за животными, собирают сведения о прошлом поселка, общаясь со старожилами,  и вместе с родителями организуют посильную работу в природе – очистку территорий. </a:t>
            </a:r>
          </a:p>
          <a:p>
            <a:endParaRPr lang="ru-RU" dirty="0"/>
          </a:p>
        </p:txBody>
      </p:sp>
      <p:pic>
        <p:nvPicPr>
          <p:cNvPr id="6" name="Picture 12" descr="SUC500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288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57158" y="1857364"/>
            <a:ext cx="8367464" cy="4536406"/>
            <a:chOff x="700" y="9179"/>
            <a:chExt cx="10594" cy="4761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700" y="9179"/>
              <a:ext cx="10594" cy="4761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940" y="9300"/>
              <a:ext cx="5321" cy="27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Собственное  дело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             5-6 -7 класс                                                                           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Организация наблюдения за жизнью животных, кормление птиц. Изучение рельефа, почвы, климата, природной зоны своей местности. Установление причинно-следственных  связей между компонентами в природе и роли человека. Посильная работа в природе: создание биваков, экологических троп, очистка территории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6520" y="9300"/>
              <a:ext cx="4459" cy="19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Духовно-нравственное  воспитание.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Быть добрыми, любить все живое на Земле, помогать  и защищать слабого, бережно относится друг к другу, к своим близким, корректно относиться к любой точке зрения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                   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6520" y="11518"/>
              <a:ext cx="4459" cy="218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Воспитание мировоззрения.                                                    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Знание учащимися важнейших понятий, законов, теоретических обобщений, имеющих определяющее значение для понимания сущности процессов развития природы и общества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940" y="12142"/>
              <a:ext cx="5321" cy="15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Воспитание гражданственности и патриотизма                                                                               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Пробуждение любви к своей земле, веры в Россию, чувства личной ответственности за Отечество.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 flipV="1">
              <a:off x="10720" y="10872"/>
              <a:ext cx="200" cy="780"/>
            </a:xfrm>
            <a:prstGeom prst="downArrow">
              <a:avLst>
                <a:gd name="adj1" fmla="val 50000"/>
                <a:gd name="adj2" fmla="val 97500"/>
              </a:avLst>
            </a:prstGeom>
            <a:solidFill>
              <a:srgbClr val="17365D"/>
            </a:solidFill>
            <a:ln w="381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 rot="10800000">
              <a:off x="5946" y="10678"/>
              <a:ext cx="880" cy="257"/>
            </a:xfrm>
            <a:prstGeom prst="rightArrow">
              <a:avLst>
                <a:gd name="adj1" fmla="val 50000"/>
                <a:gd name="adj2" fmla="val 85603"/>
              </a:avLst>
            </a:prstGeom>
            <a:solidFill>
              <a:srgbClr val="4F81BD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6036" y="13228"/>
              <a:ext cx="881" cy="222"/>
            </a:xfrm>
            <a:prstGeom prst="rightArrow">
              <a:avLst>
                <a:gd name="adj1" fmla="val 50000"/>
                <a:gd name="adj2" fmla="val 99212"/>
              </a:avLst>
            </a:prstGeom>
            <a:solidFill>
              <a:srgbClr val="4F81BD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 flipH="1">
              <a:off x="6036" y="11428"/>
              <a:ext cx="260" cy="683"/>
            </a:xfrm>
            <a:prstGeom prst="downArrow">
              <a:avLst>
                <a:gd name="adj1" fmla="val 50000"/>
                <a:gd name="adj2" fmla="val 65673"/>
              </a:avLst>
            </a:prstGeom>
            <a:solidFill>
              <a:srgbClr val="4F81BD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404664"/>
            <a:ext cx="835292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в общении с природой дети становятся добрее, спокойнее, ведь их воспитание продолжается в защищённой, дружественной социальной среде, в которой ребёнок получает первое практическое подтверждение приобретённых социальных знаний, начинает их ценить.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системы формирования экологической культуры школьников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«Воспитание вокруг общего дела»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124745"/>
            <a:ext cx="8640960" cy="18001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8-9 классов знакомятся  с важнейшими понятиями, законами, имеющие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определяющее значение для понимания сущности процессов развития природы и общества.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Главная цель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интегрировать учащихся в деятельность, направленную на поддержание экологического качества окружающей среды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школьников методике проведения исследований, развивать у них оценочные суждения по результатам этих исследований.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Собственным делом является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мониторинг за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качеством воздуха, воды, почвы окрестностей                      п. Рощинского. </a:t>
            </a:r>
            <a:endParaRPr lang="ru-RU" sz="1600" dirty="0"/>
          </a:p>
        </p:txBody>
      </p:sp>
      <p:pic>
        <p:nvPicPr>
          <p:cNvPr id="20482" name="Picture 2" descr="G:\Всерос. конкурс\Для Королёвой М.В\_DSC9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615887" cy="30892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2996953"/>
            <a:ext cx="3816424" cy="3508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Главное дело -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600" b="1" dirty="0" smtClean="0">
                <a:latin typeface="Times New Roman" pitchFamily="18" charset="0"/>
              </a:rPr>
              <a:t>ониторинг за качеством воздуха, воды, почвы окрестностей п. Рощинского.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Имея результаты исследования, 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том, что почвы сильнее загрязнены вдоль транспортной магистрали, а листовые лишайники исчезли вокруг котельной, ребёнок приходит в результате слежения за качеством природной среды к мысли, что именно человек виновен в том, что исчезают прекрасные уголки природы  в окрестностях своего поселка.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83568" y="2420888"/>
            <a:ext cx="7560840" cy="3933056"/>
            <a:chOff x="476" y="6432"/>
            <a:chExt cx="10958" cy="5371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476" y="6432"/>
              <a:ext cx="10958" cy="5371"/>
              <a:chOff x="476" y="8109"/>
              <a:chExt cx="10958" cy="5371"/>
            </a:xfrm>
          </p:grpSpPr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476" y="8109"/>
                <a:ext cx="10958" cy="5371"/>
              </a:xfrm>
              <a:prstGeom prst="rect">
                <a:avLst/>
              </a:prstGeom>
              <a:solidFill>
                <a:srgbClr val="E5DFE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9" name="Text Box 5"/>
              <p:cNvSpPr txBox="1">
                <a:spLocks noChangeArrowheads="1"/>
              </p:cNvSpPr>
              <p:nvPr/>
            </p:nvSpPr>
            <p:spPr bwMode="auto">
              <a:xfrm>
                <a:off x="580" y="8306"/>
                <a:ext cx="5080" cy="26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Собственное  дело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  8-9 класс                                        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Мониторинг за качеством воздуха, воды, почвы окрестностей п. Рощинского. Поиски информации об истории развития поселка, окружающей природы, населения. Работа по очистке выходов родников в озёрах, территорий лесополосы</a:t>
                </a:r>
                <a:endPara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70" name="Text Box 6"/>
              <p:cNvSpPr txBox="1">
                <a:spLocks noChangeArrowheads="1"/>
              </p:cNvSpPr>
              <p:nvPr/>
            </p:nvSpPr>
            <p:spPr bwMode="auto">
              <a:xfrm>
                <a:off x="6060" y="8272"/>
                <a:ext cx="5200" cy="26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90488" marR="0" lvl="1" indent="-90488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Духовно-нравственное  воспитание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.             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Развитие трудолюбия, способности к преодолению трудностей, целеустремлённости и настойчивости в достижении результата.                                                                                                                                                                                                                            Формирование устойчивость взглядов и убеждений учащихся, которые сказываются при оценке всех явлений и событий окружающей жизни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71" name="Text Box 7"/>
              <p:cNvSpPr txBox="1">
                <a:spLocks noChangeArrowheads="1"/>
              </p:cNvSpPr>
              <p:nvPr/>
            </p:nvSpPr>
            <p:spPr bwMode="auto">
              <a:xfrm>
                <a:off x="6304" y="11088"/>
                <a:ext cx="4956" cy="189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Воспитание мировоззрения .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Знание учащимися важнейших понятий, законов, теоретических обобщений, имеющих определяющее значение для понимания сущности процессов развития природы и общества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72" name="Text Box 8"/>
              <p:cNvSpPr txBox="1">
                <a:spLocks noChangeArrowheads="1"/>
              </p:cNvSpPr>
              <p:nvPr/>
            </p:nvSpPr>
            <p:spPr bwMode="auto">
              <a:xfrm>
                <a:off x="620" y="11088"/>
                <a:ext cx="5080" cy="22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Воспитание гражданственности 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и </a:t>
                </a: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патриотизма .  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                        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Понятие  гражданского долга, ответственности перед обществом Изучение правил поведения в природе,  школе и общественных местах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73" name="AutoShape 9"/>
              <p:cNvSpPr>
                <a:spLocks noChangeArrowheads="1"/>
              </p:cNvSpPr>
              <p:nvPr/>
            </p:nvSpPr>
            <p:spPr bwMode="auto">
              <a:xfrm>
                <a:off x="5471" y="10733"/>
                <a:ext cx="144" cy="545"/>
              </a:xfrm>
              <a:prstGeom prst="downArrow">
                <a:avLst>
                  <a:gd name="adj1" fmla="val 50000"/>
                  <a:gd name="adj2" fmla="val 94618"/>
                </a:avLst>
              </a:prstGeom>
              <a:solidFill>
                <a:srgbClr val="4F81BD"/>
              </a:solidFill>
              <a:ln w="38100">
                <a:solidFill>
                  <a:srgbClr val="4F81B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4" name="AutoShape 10"/>
              <p:cNvSpPr>
                <a:spLocks noChangeArrowheads="1"/>
              </p:cNvSpPr>
              <p:nvPr/>
            </p:nvSpPr>
            <p:spPr bwMode="auto">
              <a:xfrm>
                <a:off x="5700" y="12383"/>
                <a:ext cx="700" cy="340"/>
              </a:xfrm>
              <a:prstGeom prst="rightArrow">
                <a:avLst>
                  <a:gd name="adj1" fmla="val 50000"/>
                  <a:gd name="adj2" fmla="val 51471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5" name="AutoShape 11"/>
              <p:cNvSpPr>
                <a:spLocks noChangeArrowheads="1"/>
              </p:cNvSpPr>
              <p:nvPr/>
            </p:nvSpPr>
            <p:spPr bwMode="auto">
              <a:xfrm flipH="1" flipV="1">
                <a:off x="10796" y="10733"/>
                <a:ext cx="320" cy="556"/>
              </a:xfrm>
              <a:prstGeom prst="downArrow">
                <a:avLst>
                  <a:gd name="adj1" fmla="val 50000"/>
                  <a:gd name="adj2" fmla="val 43438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 rot="10800000">
              <a:off x="5499" y="7500"/>
              <a:ext cx="681" cy="320"/>
            </a:xfrm>
            <a:prstGeom prst="rightArrow">
              <a:avLst>
                <a:gd name="adj1" fmla="val 50000"/>
                <a:gd name="adj2" fmla="val 53203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95536" y="707886"/>
            <a:ext cx="824291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 защитить ближнего, слабого, помочь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нуждающему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рождаются в ребенке,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следствии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научного изучения природных процессов. Возникло желание защитить, сохранить природу, бережно к ней относиться. Рожденное чувство  справедливости переносится в душе ребенка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социум, на взаимоотношения людей.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600400" cy="478539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Учащиеся 10-11 классов организуют  деятельность,  направленная на благоприятное изменения окружающей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Главное дело  -  вырастить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рощу в центре поселка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Рощинский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этого необходимо перевернуть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огромный пласт задач: провести социологический опрос жителей поселка, выяснить причину массовой гибели саженцев на протяжении 8 лет, сделать  физический и химический анализ почвы, создать каталог видов саженцев - деревьев, соответствующих особенностям данного типа почв и  климата территории.  Составить план  посадки деревьев.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792088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системы формирования экологической культуры школьников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«Воспитание вокруг общего дела»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1506" name="Picture 2" descr="H:\Фото с Шигаевым\Научная работа\_DSC8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265363"/>
            <a:ext cx="4619625" cy="307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496944" cy="209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 проблеме организации рощи внимание структур законодательной, исполнительной власти, общественных организаций, обратится за помощью к Главам Администраций и городского поселения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Рощинский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Волжского района, преподавателям ВУЗов, работникам  местной поликлиники, командирам воинских частей.  Провести разъяснительную работу среди школьников с целью воспитания любви к зелёным насаждениям и их роли в экосистеме, регулярно расклеивать листовки и проводить  лекции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младших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классах.</a:t>
            </a:r>
          </a:p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57158" y="2000240"/>
            <a:ext cx="8568952" cy="4536504"/>
            <a:chOff x="467544" y="2132856"/>
            <a:chExt cx="8208912" cy="4536504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467544" y="2132856"/>
              <a:ext cx="8208912" cy="4536504"/>
              <a:chOff x="800" y="5158"/>
              <a:chExt cx="10594" cy="5083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800" y="5158"/>
                <a:ext cx="10594" cy="5083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1376" y="5233"/>
                <a:ext cx="4398" cy="194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Главное дело.        10- 11класс                       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Деятельность,  направленная на благоприятное изменения окружающей среды (выращивание рощи в центре поселка)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366" name="Text Box 6"/>
              <p:cNvSpPr txBox="1">
                <a:spLocks noChangeArrowheads="1"/>
              </p:cNvSpPr>
              <p:nvPr/>
            </p:nvSpPr>
            <p:spPr bwMode="auto">
              <a:xfrm>
                <a:off x="6228" y="5233"/>
                <a:ext cx="4454" cy="281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Духовно-нравственное  воспитание.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                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Воспитание человечности, ответственного отношения и к природе, и к людям, которые живут рядом, и к потомкам, которым нужно оставить Землю пригодной для полноценной жизни. Формирование собственных нравственных обязательств, выполнение моральных норм.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1376" y="7388"/>
                <a:ext cx="4398" cy="267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Воспитание гражданственности и патриотизма.                           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Пробуждение веры в Россию, чувства личной ответственности за Отечество. Воспитание чувства  верности своему Отечеству, готовности к выполнению гражданского долга и конституционных обязанностей по защите интересов Родины.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368" name="Text Box 8"/>
              <p:cNvSpPr txBox="1">
                <a:spLocks noChangeArrowheads="1"/>
              </p:cNvSpPr>
              <p:nvPr/>
            </p:nvSpPr>
            <p:spPr bwMode="auto">
              <a:xfrm>
                <a:off x="6228" y="8215"/>
                <a:ext cx="4454" cy="18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Воспитание мировоззрения.                          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Проявление учащимися своей мировоззренческой позиции в конкретных общественных делах, в своей деятельности и поведении.</a:t>
                </a:r>
                <a:endPara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1" name="Стрелка вправо 10"/>
            <p:cNvSpPr/>
            <p:nvPr/>
          </p:nvSpPr>
          <p:spPr>
            <a:xfrm>
              <a:off x="4283968" y="2996952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4139952" y="5301208"/>
              <a:ext cx="576064" cy="2076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2771800" y="3789040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997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Королева Мария Васильевна- учитель географии , руководитель экологического клуба «Ковчег» ГБОУ СОШ «ОЦ» пгт Рощинский м.р. Волжский                                          Самарской области : «Система работы по формированию экологической культуры школьников».</vt:lpstr>
      <vt:lpstr>Первый этап системы формирования экологической культуры школьников «Воспитание вокруг общего дела»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</dc:creator>
  <cp:lastModifiedBy>Irina</cp:lastModifiedBy>
  <cp:revision>18</cp:revision>
  <dcterms:created xsi:type="dcterms:W3CDTF">2013-10-28T16:19:18Z</dcterms:created>
  <dcterms:modified xsi:type="dcterms:W3CDTF">2013-11-28T11:48:57Z</dcterms:modified>
</cp:coreProperties>
</file>